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2" r:id="rId3"/>
    <p:sldId id="287" r:id="rId4"/>
    <p:sldId id="295" r:id="rId5"/>
    <p:sldId id="297" r:id="rId6"/>
    <p:sldId id="296" r:id="rId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82D2-74E8-405E-9B73-E1D5C9D46D4D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9856-172E-45D4-A02A-4CBFE91D114B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771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ED50-4813-C049-B242-8842E72789AE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0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ED50-4813-C049-B242-8842E72789AE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3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ED50-4813-C049-B242-8842E72789AE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89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ED50-4813-C049-B242-8842E72789AE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1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ED50-4813-C049-B242-8842E72789AE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0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8EEA-859F-4008-B461-75101DC2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A0316-A7BA-49D5-86EB-16F45261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79409-9B6A-4649-897B-1896FDA9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455A-1391-49C0-85C1-B11FEE7C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7E98E-E15E-4FC1-9DA3-4004464B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2890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4C64-2955-4E3E-A409-24A74962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61106-4011-47C6-B0ED-4EC587EC4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417D-07A7-48BC-B3BC-36325B96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D8B-8C04-4DDB-865D-D87676DA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30297-BDB3-42F3-A54C-931DF3E4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9839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614D2-027F-4041-B13F-2995FF262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BEBA2-CF87-462B-A29C-E7A3066CA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04C8-ED06-4D6B-ADB8-BCBD7F69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98E8-1023-489F-9B84-A77D1F20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B0B34-E2C5-4F8E-A0D0-E1C43336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1841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F221-F53F-1548-8231-9A223A3AA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424647-6702-BA49-AD4D-B0680AE3A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17DF51-AA0A-5E4C-AFA8-69AB5797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EF018-EADC-A547-8101-0A2E77AB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B6093D-0E6C-8A4D-8BF4-F7D2D286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978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DD345-7960-2D46-9D5E-5FCD18B5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FB366-0432-194C-898D-A47F1681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BF92E-487F-6A4A-9CE1-F9E30363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7450C-BB67-4A45-A02D-51740251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3D8C8-23D0-AF44-83C9-D712C2EE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1837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600F7-05A5-304B-90EF-AEF840D6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E3465-6111-E147-8AFF-BAFEF0FB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D461C-373C-6249-AE2B-5F4545A9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9399B-05B7-C244-901C-78C54D4B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4A6DA-6B23-654B-9BEA-D96A89D4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1319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002AB-062D-BE47-9AB6-B5FEFB8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49AC1-512C-5E42-BE29-4F6E8D834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19A6DD-47FC-404B-87C8-C39AA459F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797768-335C-5149-AF6C-4941FAF2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8CA911-3C06-414B-99E2-20AB244F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91D40-93FF-CF43-B3F3-2B677D48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670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86DA1-5AF8-8747-8DDC-ACCF777E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B6A304-1D90-5446-8BEB-71C40645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96A3EC-276D-AD49-9947-4443CF880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72739E-2241-AF47-8962-26D8E6666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8ABA27-B65A-3647-BA35-550D6F01F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22DEEF-33EB-B84A-BB82-7E4D9628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F6EA97-69DB-054D-8422-8B1F1E4E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E6876B-0855-BE41-B7A4-761D36C7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4155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DCE45-EE29-594B-8005-4899A7E2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FF09F-F15C-2F45-B58C-1EBFFD1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CD9E8C-1101-2447-ACD1-2AB893F6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CD5A99-0E49-B74C-802D-C3D2D560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7268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E5922D-1801-1A45-89B6-0F82CE0C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10D648-16EE-8744-854C-B175E31D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3D71C-1AA6-DA40-98ED-FE89FC46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2282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CBEE0-C003-0948-B557-D190F234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7E6EDD-0E3F-704E-8899-AFCB55E0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542AFA-55C1-6E4E-85FB-B21A58ED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141637-103B-2B44-8AE6-0A3B5B37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78B479-2F20-584C-B56D-90FD02C1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4FAE51-0F67-EB4A-8C75-B0BB9B11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844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C81E-3520-4E7B-B5FE-694B8B7F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A17B-1F15-4BFD-AFB0-AC8556D88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6CBC-9CB8-485A-B740-4577B368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765BF-5457-4467-9899-B1083D01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2C2B0-FE8A-4C24-BAB8-C40EE354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738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08A3E-7E3F-B242-A14B-45A5FECC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A43260-5717-B643-B36C-1FD1CA17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31BD0C-98F5-1B45-8899-CBF170D4F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743950-D16C-304F-AE56-9C71A46B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7D88B0-50AA-EE48-96AF-F6361C6E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CC46D-D4FA-CC47-8AB2-3D7EF881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636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0C475-F4D6-3C48-B5AE-DD668F38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A35CCB-4110-4C4F-B53C-731B263B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AB88B-DE6E-C146-BFE4-74BD7A6F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A59D0-7CEB-6B42-A606-6E18AADB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16F94-8440-5A49-9911-43F6044A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4259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499C5C-C79C-6A46-AAA6-50EB6201A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38EE9E-08E5-FC4B-99C7-81B836AB2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CA60-310B-C742-A3FA-E3932942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51CA2-4A5B-2145-B8AF-27DE1F88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0476-D7C9-0F4B-8842-59CBA881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597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4028-6AF4-4361-8E7B-53B8D55F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FB584-8D12-48B0-9B36-7438E8F54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A959-499D-4FD9-948B-53C0D4AD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0824-C031-4A5B-B17C-5DB140C1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7251-C517-4C23-8AAB-703B6470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047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5157-26BC-4311-A219-C6E8E12F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1CF2-37E9-4778-B366-85ABBD244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E3655-20E6-4D99-B5DC-BA9A58099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60B2A-8D44-4E48-B13D-891F6430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4A7A5-A16A-4B77-A683-F9F5FBAC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6DC96-4BCD-4929-A2A5-6A733B52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003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1708-DBA6-4F10-9606-5C5C9C7A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B92FB-FC4C-40D4-8E17-59F5EE007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930AA-0A89-4717-941A-B9926C870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825D8-D147-4C8E-8352-C093A44CF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73779-E46D-47B8-AEA9-AC582CDC3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623CF-5A7E-4DB9-91CD-0536A847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9B1D1-CEC0-489B-AF08-D11FCFE2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C9FC2-C73B-4CE0-AE08-67AAAA4B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1996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1F84-0F82-472C-81D1-0E3C5719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80739-F4FD-4F9B-B39A-D4D8BEBF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3E1B-B9C4-46C8-9960-89841DC5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EDC5F-33C5-45FC-AEC0-94A857B5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4903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9331A-21A7-44EC-A37F-BB97EDFD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86998-3A57-4DB3-AA8D-1F634EEE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18FE-973C-46D1-907E-3C3DD4F2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671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FF4A-D812-46CB-AF39-3C501193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B009-5DCC-49D6-939E-CF765F10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27AC0-B038-411A-8446-C9E4E69E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308EA-0A9E-41CA-A36F-07B88310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2DDA-4747-4D52-87C2-DB0F8649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3FEEF-C56C-40C5-942F-E4E44FE9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07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EB20-5C20-43ED-A006-7DC90B7E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44E1F-A5A8-419C-B994-EA9774DA1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8BAC4-C759-45CD-83D2-640BBA81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2F677-43B1-484C-A171-CAECCEB7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71A39-7B60-4DEC-A7D3-B70416BD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CAFAD-67C7-439A-89E2-D76AFF0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182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38AC2-B025-46AA-A180-D3BDBF75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88F7-D952-49C5-A318-D8088DBA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E6328-1312-4F1E-B1F6-ACA483297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872E-28DF-4F6E-971C-E119587F0469}" type="datetimeFigureOut">
              <a:rPr lang="es-419" smtClean="0"/>
              <a:t>6/4/2022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22F73-05E5-4191-B0DC-6414B7E04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3C36-563E-46E7-AC81-04884B5A3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3AE1-F786-4806-B1CB-213F551D1CF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937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9EBF21-795C-634A-B1A3-3B4C12B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4E554-B694-B04A-B152-CB8AD5EB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9BD4E-B65A-C449-9102-DA337DC2F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C4F6-BE6D-434D-B849-469F976BABAE}" type="datetimeFigureOut">
              <a:rPr lang="es-US" smtClean="0"/>
              <a:t>4/6/2022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C9D23-463E-2F43-A478-AE2329B0D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1A384-F170-A548-938E-BD61BCCFA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3EDF-0E0C-E343-AF1C-DDDD778C767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0526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4B81299-8B78-2340-B549-0018362B1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37" b="33473"/>
          <a:stretch/>
        </p:blipFill>
        <p:spPr>
          <a:xfrm>
            <a:off x="-11722" y="3102290"/>
            <a:ext cx="12215444" cy="37557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AB4CDE-4FD7-5449-B6C3-1BCBB87145A0}"/>
              </a:ext>
            </a:extLst>
          </p:cNvPr>
          <p:cNvSpPr/>
          <p:nvPr/>
        </p:nvSpPr>
        <p:spPr>
          <a:xfrm>
            <a:off x="0" y="1972049"/>
            <a:ext cx="12192000" cy="1130242"/>
          </a:xfrm>
          <a:prstGeom prst="rect">
            <a:avLst/>
          </a:prstGeom>
          <a:solidFill>
            <a:srgbClr val="C1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6A5AE0D-9332-1741-A4A0-F6062EEC66AC}"/>
              </a:ext>
            </a:extLst>
          </p:cNvPr>
          <p:cNvSpPr txBox="1">
            <a:spLocks/>
          </p:cNvSpPr>
          <p:nvPr/>
        </p:nvSpPr>
        <p:spPr>
          <a:xfrm>
            <a:off x="4063252" y="3266513"/>
            <a:ext cx="8839201" cy="441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DFB760-A58C-234D-8E71-B93F6C171885}"/>
              </a:ext>
            </a:extLst>
          </p:cNvPr>
          <p:cNvSpPr txBox="1"/>
          <p:nvPr/>
        </p:nvSpPr>
        <p:spPr>
          <a:xfrm>
            <a:off x="1316736" y="2121671"/>
            <a:ext cx="980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4000" b="1" dirty="0">
                <a:solidFill>
                  <a:prstClr val="white"/>
                </a:solidFill>
                <a:latin typeface="Calibri" panose="020F0502020204030204"/>
              </a:rPr>
              <a:t>PRODUCTOS GASTA MEDICOS MAYORES</a:t>
            </a:r>
            <a:endParaRPr kumimoji="0" lang="es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07EAAD-4B09-A647-BFC7-861DCA7E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04" y="731231"/>
            <a:ext cx="2584592" cy="6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F86AE5-4D3A-404F-9638-A6321DF8B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27" y="421563"/>
            <a:ext cx="2584592" cy="6888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AB4CDE-4FD7-5449-B6C3-1BCBB87145A0}"/>
              </a:ext>
            </a:extLst>
          </p:cNvPr>
          <p:cNvSpPr/>
          <p:nvPr/>
        </p:nvSpPr>
        <p:spPr>
          <a:xfrm>
            <a:off x="0" y="388905"/>
            <a:ext cx="7843024" cy="688818"/>
          </a:xfrm>
          <a:prstGeom prst="rect">
            <a:avLst/>
          </a:prstGeom>
          <a:solidFill>
            <a:srgbClr val="C1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4D55CF-B719-7F4F-8B79-F5F2E4456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" t="32559" r="-78" b="54416"/>
          <a:stretch/>
        </p:blipFill>
        <p:spPr>
          <a:xfrm>
            <a:off x="0" y="5864069"/>
            <a:ext cx="12192000" cy="993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1BA564-19D0-5643-ADC6-AAC05EDD4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76" y="6122002"/>
            <a:ext cx="1371051" cy="4780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4F50E6-AB70-344E-BC13-3F34BAB922CA}"/>
              </a:ext>
            </a:extLst>
          </p:cNvPr>
          <p:cNvSpPr txBox="1"/>
          <p:nvPr/>
        </p:nvSpPr>
        <p:spPr>
          <a:xfrm>
            <a:off x="532972" y="325679"/>
            <a:ext cx="6480475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s-419" sz="44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astos</a:t>
            </a:r>
            <a:r>
              <a:rPr lang="es-419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Médicos Mayores</a:t>
            </a:r>
            <a:endParaRPr kumimoji="0" lang="es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35C55C-5786-7740-8BD7-9E2932627591}"/>
              </a:ext>
            </a:extLst>
          </p:cNvPr>
          <p:cNvSpPr txBox="1"/>
          <p:nvPr/>
        </p:nvSpPr>
        <p:spPr>
          <a:xfrm>
            <a:off x="4743039" y="1989858"/>
            <a:ext cx="256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DENOMINADOR COMÚN</a:t>
            </a:r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9134F1C-371D-F541-A5D3-93B9898DE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61337"/>
              </p:ext>
            </p:extLst>
          </p:nvPr>
        </p:nvGraphicFramePr>
        <p:xfrm>
          <a:off x="1408176" y="2551591"/>
          <a:ext cx="9222545" cy="259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388">
                  <a:extLst>
                    <a:ext uri="{9D8B030D-6E8A-4147-A177-3AD203B41FA5}">
                      <a16:colId xmlns:a16="http://schemas.microsoft.com/office/drawing/2014/main" val="745412661"/>
                    </a:ext>
                  </a:extLst>
                </a:gridCol>
                <a:gridCol w="1580618">
                  <a:extLst>
                    <a:ext uri="{9D8B030D-6E8A-4147-A177-3AD203B41FA5}">
                      <a16:colId xmlns:a16="http://schemas.microsoft.com/office/drawing/2014/main" val="400514145"/>
                    </a:ext>
                  </a:extLst>
                </a:gridCol>
                <a:gridCol w="1522116">
                  <a:extLst>
                    <a:ext uri="{9D8B030D-6E8A-4147-A177-3AD203B41FA5}">
                      <a16:colId xmlns:a16="http://schemas.microsoft.com/office/drawing/2014/main" val="852422324"/>
                    </a:ext>
                  </a:extLst>
                </a:gridCol>
                <a:gridCol w="2092910">
                  <a:extLst>
                    <a:ext uri="{9D8B030D-6E8A-4147-A177-3AD203B41FA5}">
                      <a16:colId xmlns:a16="http://schemas.microsoft.com/office/drawing/2014/main" val="459392880"/>
                    </a:ext>
                  </a:extLst>
                </a:gridCol>
                <a:gridCol w="1807513">
                  <a:extLst>
                    <a:ext uri="{9D8B030D-6E8A-4147-A177-3AD203B41FA5}">
                      <a16:colId xmlns:a16="http://schemas.microsoft.com/office/drawing/2014/main" val="1580605180"/>
                    </a:ext>
                  </a:extLst>
                </a:gridCol>
              </a:tblGrid>
              <a:tr h="329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 </a:t>
                      </a:r>
                      <a:endParaRPr lang="es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RedUltra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RedPrime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RedMax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RedSpecial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7062"/>
                  </a:ext>
                </a:extLst>
              </a:tr>
              <a:tr h="472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Cobertura Mundial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36277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Hospitalización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42831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Tratamientos de Cáncer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09679"/>
                  </a:ext>
                </a:extLst>
              </a:tr>
              <a:tr h="4210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Diálisis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34061"/>
                  </a:ext>
                </a:extLst>
              </a:tr>
              <a:tr h="5195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Sujetos a Deducible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7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2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F86AE5-4D3A-404F-9638-A6321DF8B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27" y="421563"/>
            <a:ext cx="2584592" cy="6888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AB4CDE-4FD7-5449-B6C3-1BCBB87145A0}"/>
              </a:ext>
            </a:extLst>
          </p:cNvPr>
          <p:cNvSpPr/>
          <p:nvPr/>
        </p:nvSpPr>
        <p:spPr>
          <a:xfrm>
            <a:off x="0" y="388905"/>
            <a:ext cx="7843024" cy="688818"/>
          </a:xfrm>
          <a:prstGeom prst="rect">
            <a:avLst/>
          </a:prstGeom>
          <a:solidFill>
            <a:srgbClr val="C1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4D55CF-B719-7F4F-8B79-F5F2E4456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" t="32559" r="-78" b="54416"/>
          <a:stretch/>
        </p:blipFill>
        <p:spPr>
          <a:xfrm>
            <a:off x="0" y="5864069"/>
            <a:ext cx="12192000" cy="993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1BA564-19D0-5643-ADC6-AAC05EDD4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76" y="6122002"/>
            <a:ext cx="1371051" cy="4780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4F50E6-AB70-344E-BC13-3F34BAB922CA}"/>
              </a:ext>
            </a:extLst>
          </p:cNvPr>
          <p:cNvSpPr txBox="1"/>
          <p:nvPr/>
        </p:nvSpPr>
        <p:spPr>
          <a:xfrm>
            <a:off x="532972" y="325679"/>
            <a:ext cx="6727363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Gastos Médicos Mayores</a:t>
            </a:r>
            <a:endParaRPr kumimoji="0" lang="es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35C55C-5786-7740-8BD7-9E2932627591}"/>
              </a:ext>
            </a:extLst>
          </p:cNvPr>
          <p:cNvSpPr txBox="1"/>
          <p:nvPr/>
        </p:nvSpPr>
        <p:spPr>
          <a:xfrm>
            <a:off x="5210107" y="198985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DIFERENCIAS</a:t>
            </a:r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22BD7A-D73A-DC46-927D-CF0BF216C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22313"/>
              </p:ext>
            </p:extLst>
          </p:nvPr>
        </p:nvGraphicFramePr>
        <p:xfrm>
          <a:off x="1480144" y="2439890"/>
          <a:ext cx="8966382" cy="3183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640">
                  <a:extLst>
                    <a:ext uri="{9D8B030D-6E8A-4147-A177-3AD203B41FA5}">
                      <a16:colId xmlns:a16="http://schemas.microsoft.com/office/drawing/2014/main" val="1451452282"/>
                    </a:ext>
                  </a:extLst>
                </a:gridCol>
                <a:gridCol w="2009397">
                  <a:extLst>
                    <a:ext uri="{9D8B030D-6E8A-4147-A177-3AD203B41FA5}">
                      <a16:colId xmlns:a16="http://schemas.microsoft.com/office/drawing/2014/main" val="3823742509"/>
                    </a:ext>
                  </a:extLst>
                </a:gridCol>
                <a:gridCol w="1605245">
                  <a:extLst>
                    <a:ext uri="{9D8B030D-6E8A-4147-A177-3AD203B41FA5}">
                      <a16:colId xmlns:a16="http://schemas.microsoft.com/office/drawing/2014/main" val="883812159"/>
                    </a:ext>
                  </a:extLst>
                </a:gridCol>
                <a:gridCol w="1564793">
                  <a:extLst>
                    <a:ext uri="{9D8B030D-6E8A-4147-A177-3AD203B41FA5}">
                      <a16:colId xmlns:a16="http://schemas.microsoft.com/office/drawing/2014/main" val="3174808111"/>
                    </a:ext>
                  </a:extLst>
                </a:gridCol>
                <a:gridCol w="1757307">
                  <a:extLst>
                    <a:ext uri="{9D8B030D-6E8A-4147-A177-3AD203B41FA5}">
                      <a16:colId xmlns:a16="http://schemas.microsoft.com/office/drawing/2014/main" val="2303138969"/>
                    </a:ext>
                  </a:extLst>
                </a:gridCol>
              </a:tblGrid>
              <a:tr h="323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 </a:t>
                      </a:r>
                      <a:endParaRPr lang="es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RedUltra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RedPrime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RedMax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RedSpecial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641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Beneficio Máximo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$7MM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$5MM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$3MM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$2MM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042"/>
                  </a:ext>
                </a:extLst>
              </a:tr>
              <a:tr h="5704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Red de Proveedores dentro de USA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Libre elección de médicos y hospitales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Red Prefferred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Red </a:t>
                      </a:r>
                      <a:r>
                        <a:rPr kumimoji="0" lang="es-419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Prefferred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Red </a:t>
                      </a:r>
                      <a:r>
                        <a:rPr lang="es-419" sz="1500" dirty="0" err="1">
                          <a:solidFill>
                            <a:schemeClr val="bg1"/>
                          </a:solidFill>
                          <a:effectLst/>
                        </a:rPr>
                        <a:t>Solutions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11184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Medicamentos Ambulatorios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25K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8K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77814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Terapia Física Ambulatoria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25K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12K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7K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3912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Equipos Médicos Durables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25K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12K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8K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53363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Trasplante de Órganos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$1MM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500K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300K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28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F86AE5-4D3A-404F-9638-A6321DF8B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27" y="421563"/>
            <a:ext cx="2584592" cy="6888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AB4CDE-4FD7-5449-B6C3-1BCBB87145A0}"/>
              </a:ext>
            </a:extLst>
          </p:cNvPr>
          <p:cNvSpPr/>
          <p:nvPr/>
        </p:nvSpPr>
        <p:spPr>
          <a:xfrm>
            <a:off x="0" y="388905"/>
            <a:ext cx="7843024" cy="688818"/>
          </a:xfrm>
          <a:prstGeom prst="rect">
            <a:avLst/>
          </a:prstGeom>
          <a:solidFill>
            <a:srgbClr val="C1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4D55CF-B719-7F4F-8B79-F5F2E4456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" t="32559" r="-78" b="54416"/>
          <a:stretch/>
        </p:blipFill>
        <p:spPr>
          <a:xfrm>
            <a:off x="0" y="5864069"/>
            <a:ext cx="12192000" cy="993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1BA564-19D0-5643-ADC6-AAC05EDD4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76" y="6122002"/>
            <a:ext cx="1371051" cy="4780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4F50E6-AB70-344E-BC13-3F34BAB922CA}"/>
              </a:ext>
            </a:extLst>
          </p:cNvPr>
          <p:cNvSpPr txBox="1"/>
          <p:nvPr/>
        </p:nvSpPr>
        <p:spPr>
          <a:xfrm>
            <a:off x="532972" y="325679"/>
            <a:ext cx="6727363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Gastos Médicos Mayores</a:t>
            </a:r>
            <a:endParaRPr kumimoji="0" lang="es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35C55C-5786-7740-8BD7-9E2932627591}"/>
              </a:ext>
            </a:extLst>
          </p:cNvPr>
          <p:cNvSpPr txBox="1"/>
          <p:nvPr/>
        </p:nvSpPr>
        <p:spPr>
          <a:xfrm>
            <a:off x="5210107" y="198985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DIFERENCIAS</a:t>
            </a:r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22BD7A-D73A-DC46-927D-CF0BF216C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55644"/>
              </p:ext>
            </p:extLst>
          </p:nvPr>
        </p:nvGraphicFramePr>
        <p:xfrm>
          <a:off x="1480144" y="2439890"/>
          <a:ext cx="8966382" cy="3272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640">
                  <a:extLst>
                    <a:ext uri="{9D8B030D-6E8A-4147-A177-3AD203B41FA5}">
                      <a16:colId xmlns:a16="http://schemas.microsoft.com/office/drawing/2014/main" val="1451452282"/>
                    </a:ext>
                  </a:extLst>
                </a:gridCol>
                <a:gridCol w="2009397">
                  <a:extLst>
                    <a:ext uri="{9D8B030D-6E8A-4147-A177-3AD203B41FA5}">
                      <a16:colId xmlns:a16="http://schemas.microsoft.com/office/drawing/2014/main" val="3823742509"/>
                    </a:ext>
                  </a:extLst>
                </a:gridCol>
                <a:gridCol w="1605245">
                  <a:extLst>
                    <a:ext uri="{9D8B030D-6E8A-4147-A177-3AD203B41FA5}">
                      <a16:colId xmlns:a16="http://schemas.microsoft.com/office/drawing/2014/main" val="883812159"/>
                    </a:ext>
                  </a:extLst>
                </a:gridCol>
                <a:gridCol w="1564793">
                  <a:extLst>
                    <a:ext uri="{9D8B030D-6E8A-4147-A177-3AD203B41FA5}">
                      <a16:colId xmlns:a16="http://schemas.microsoft.com/office/drawing/2014/main" val="3174808111"/>
                    </a:ext>
                  </a:extLst>
                </a:gridCol>
                <a:gridCol w="1757307">
                  <a:extLst>
                    <a:ext uri="{9D8B030D-6E8A-4147-A177-3AD203B41FA5}">
                      <a16:colId xmlns:a16="http://schemas.microsoft.com/office/drawing/2014/main" val="2303138969"/>
                    </a:ext>
                  </a:extLst>
                </a:gridCol>
              </a:tblGrid>
              <a:tr h="323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 </a:t>
                      </a:r>
                      <a:endParaRPr lang="es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RedUltra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RedPrime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RedMax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effectLst/>
                        </a:rPr>
                        <a:t>RedSpecial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err="1">
                          <a:effectLst/>
                        </a:rPr>
                        <a:t>Care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552" marR="101552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641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Beneficio Máximo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$7MM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$5MM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$3MM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$2MM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042"/>
                  </a:ext>
                </a:extLst>
              </a:tr>
              <a:tr h="5704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Cuidados de Salud en el Hogar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25K</a:t>
                      </a:r>
                      <a:endParaRPr kumimoji="0" lang="es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15K</a:t>
                      </a:r>
                      <a:endParaRPr kumimoji="0" lang="es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6K</a:t>
                      </a:r>
                      <a:endParaRPr kumimoji="0" lang="es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11184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Aparatos Auditivos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2K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$1,200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$600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77814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Terapia Ocupacional, del Habla, Apnea y Trastornos del Sueño 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3K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$2,500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$1,500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3912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VIH/SIDA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1MM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500K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250K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100K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53363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Cirugía Profiláctica</a:t>
                      </a:r>
                      <a:endParaRPr lang="es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30K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927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25K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315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dirty="0">
                          <a:solidFill>
                            <a:schemeClr val="bg1"/>
                          </a:solidFill>
                          <a:effectLst/>
                        </a:rPr>
                        <a:t>15K</a:t>
                      </a:r>
                      <a:endParaRPr lang="es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826" marR="85826" marT="0" marB="0" anchor="ctr">
                    <a:solidFill>
                      <a:srgbClr val="C1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F86AE5-4D3A-404F-9638-A6321DF8B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27" y="421563"/>
            <a:ext cx="2584592" cy="6888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AB4CDE-4FD7-5449-B6C3-1BCBB87145A0}"/>
              </a:ext>
            </a:extLst>
          </p:cNvPr>
          <p:cNvSpPr/>
          <p:nvPr/>
        </p:nvSpPr>
        <p:spPr>
          <a:xfrm>
            <a:off x="0" y="388905"/>
            <a:ext cx="7843024" cy="688818"/>
          </a:xfrm>
          <a:prstGeom prst="rect">
            <a:avLst/>
          </a:prstGeom>
          <a:solidFill>
            <a:srgbClr val="C1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4D55CF-B719-7F4F-8B79-F5F2E4456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" t="32559" r="-78" b="54416"/>
          <a:stretch/>
        </p:blipFill>
        <p:spPr>
          <a:xfrm>
            <a:off x="0" y="5864069"/>
            <a:ext cx="12192000" cy="993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1BA564-19D0-5643-ADC6-AAC05EDD4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76" y="6122002"/>
            <a:ext cx="1371051" cy="4780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4F50E6-AB70-344E-BC13-3F34BAB922CA}"/>
              </a:ext>
            </a:extLst>
          </p:cNvPr>
          <p:cNvSpPr txBox="1"/>
          <p:nvPr/>
        </p:nvSpPr>
        <p:spPr>
          <a:xfrm>
            <a:off x="532972" y="325679"/>
            <a:ext cx="6937675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s-419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Gastos Médicos Mayores</a:t>
            </a:r>
            <a:endParaRPr lang="es-US" sz="4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35C55C-5786-7740-8BD7-9E2932627591}"/>
              </a:ext>
            </a:extLst>
          </p:cNvPr>
          <p:cNvSpPr txBox="1"/>
          <p:nvPr/>
        </p:nvSpPr>
        <p:spPr>
          <a:xfrm>
            <a:off x="1783080" y="1598457"/>
            <a:ext cx="705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800" b="1" i="0" u="none" strike="noStrike" kern="1200" cap="none" spc="0" normalizeH="0" baseline="0" noProof="0" dirty="0">
                <a:ln>
                  <a:noFill/>
                </a:ln>
                <a:solidFill>
                  <a:srgbClr val="C143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Características Únicas </a:t>
            </a:r>
            <a:endParaRPr kumimoji="0" lang="es-US" sz="2800" b="1" i="0" u="none" strike="noStrike" kern="1200" cap="none" spc="0" normalizeH="0" baseline="0" noProof="0" dirty="0">
              <a:ln>
                <a:noFill/>
              </a:ln>
              <a:solidFill>
                <a:srgbClr val="C143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031B7E-4412-0740-B759-0071F126B27F}"/>
              </a:ext>
            </a:extLst>
          </p:cNvPr>
          <p:cNvSpPr txBox="1"/>
          <p:nvPr/>
        </p:nvSpPr>
        <p:spPr>
          <a:xfrm>
            <a:off x="384047" y="2556823"/>
            <a:ext cx="54589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Trasplante de Órganos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Incluido.</a:t>
            </a:r>
          </a:p>
          <a:p>
            <a:pPr lvl="0"/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Complicaciones de Maternidad y del Nacimiento incluidas hasta un 100% en Latinoamérica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Chequeos médicos de rutina en todos los deducibles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Asistencia al Viajero con una cobertura de $10,000 dólares incluida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419" b="1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rgbClr val="E7E6E6">
                    <a:lumMod val="50000"/>
                  </a:srgbClr>
                </a:solidFill>
              </a:rPr>
              <a:t>Asistencia Funeral con una cobertura de $2,500 dólares incluida.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US" b="1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3BA07A-F274-2F42-B4EA-1BB8191318D4}"/>
              </a:ext>
            </a:extLst>
          </p:cNvPr>
          <p:cNvSpPr/>
          <p:nvPr/>
        </p:nvSpPr>
        <p:spPr>
          <a:xfrm>
            <a:off x="5843016" y="2556822"/>
            <a:ext cx="6272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Exoneración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$1,000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dólares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deducible para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cirugías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hospitalarias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dentro 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país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residencia.</a:t>
            </a:r>
          </a:p>
          <a:p>
            <a:pPr lvl="0"/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 30% de Penalidad por atenderse fuera de la Red en USA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Prueba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Genómica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Detección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Cancer.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Pasaje</a:t>
            </a:r>
            <a:r>
              <a:rPr lang="en-US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de </a:t>
            </a:r>
            <a:r>
              <a:rPr lang="en-US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Regreso</a:t>
            </a:r>
            <a:r>
              <a:rPr lang="en-US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para </a:t>
            </a:r>
            <a:r>
              <a:rPr lang="en-US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pacientes</a:t>
            </a:r>
            <a:r>
              <a:rPr lang="en-US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evacaudos</a:t>
            </a:r>
            <a:r>
              <a:rPr lang="en-US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y para un  </a:t>
            </a:r>
            <a:r>
              <a:rPr lang="en-US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acompañante</a:t>
            </a:r>
            <a:r>
              <a:rPr lang="en-US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Cuidados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Paliativos</a:t>
            </a:r>
            <a:r>
              <a:rPr lang="en-US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</a:t>
            </a:r>
            <a:endParaRPr kumimoji="0" lang="es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8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315</Words>
  <Application>Microsoft Office PowerPoint</Application>
  <PresentationFormat>Widescreen</PresentationFormat>
  <Paragraphs>132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Irures</dc:creator>
  <cp:lastModifiedBy>Richard Irures</cp:lastModifiedBy>
  <cp:revision>12</cp:revision>
  <dcterms:created xsi:type="dcterms:W3CDTF">2022-04-04T20:29:11Z</dcterms:created>
  <dcterms:modified xsi:type="dcterms:W3CDTF">2022-04-06T13:04:55Z</dcterms:modified>
</cp:coreProperties>
</file>